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81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80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40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019D6-C083-5B52-31D7-143A1EB11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A5467C-CF7F-D380-4735-BC4AC522F5D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547CC0-7A8B-ABC8-9B7E-0E8A811729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938A3-F622-CD24-E1E0-8CF5BB4917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238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7a4d3800093b14d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image" Target="../media/image52.png"/><Relationship Id="rId3" Type="http://schemas.openxmlformats.org/officeDocument/2006/relationships/image" Target="../media/image37.png"/><Relationship Id="rId21" Type="http://schemas.openxmlformats.org/officeDocument/2006/relationships/image" Target="../media/image55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17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6" Type="http://schemas.openxmlformats.org/officeDocument/2006/relationships/image" Target="../media/image50.png"/><Relationship Id="rId20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19" Type="http://schemas.openxmlformats.org/officeDocument/2006/relationships/image" Target="../media/image53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Relationship Id="rId22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11.xml"/><Relationship Id="rId7" Type="http://schemas.openxmlformats.org/officeDocument/2006/relationships/slide" Target="slide2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20.xml"/><Relationship Id="rId5" Type="http://schemas.openxmlformats.org/officeDocument/2006/relationships/slide" Target="slide14.xml"/><Relationship Id="rId4" Type="http://schemas.openxmlformats.org/officeDocument/2006/relationships/slide" Target="slide13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EX.18_1#a8c7c0e5f?vaa=1&amp;vcp=1&amp;vop=1&amp;pid=8e86ba6e7&amp;color=36,64,97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28" y="3183623"/>
            <a:ext cx="1371600" cy="34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EX.18_1#a8c7c0e5f?vaa=1&amp;vcp=1&amp;vop=1&amp;pid=8e86ba6e7&amp;color=36,64,97&amp;vtp=1&amp;bt=1&amp;bbb=1&amp;hb=1"/>
          <p:cNvSpPr/>
          <p:nvPr/>
        </p:nvSpPr>
        <p:spPr>
          <a:xfrm>
            <a:off x="539496" y="3157111"/>
            <a:ext cx="11109960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利用分步乘法计数原理解决问题要按事件发生的过程合理分步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，即分步是有先后顺序的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，并且分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步必须满足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：完成一件事的各个步骤是相互依存的，只有各个步骤都完成了，才算完成这件事.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51d6b0f0?vcp=1&amp;pid=bd237d0f2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951d6b0f0?vcp=1&amp;pid=bd237d0f2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4_BD#c3db8c081?vcp=1&amp;pid=951d6b0f0&amp;color=61,88,159&amp;vtp=1&amp;bbb=1"/>
          <p:cNvSpPr/>
          <p:nvPr/>
        </p:nvSpPr>
        <p:spPr>
          <a:xfrm>
            <a:off x="539496" y="1481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5_BD#9fcab4ab5?vcp=1&amp;pid=c3db8c081&amp;color=101,101,255&amp;vtp=1&amp;bbb=1"/>
          <p:cNvSpPr/>
          <p:nvPr/>
        </p:nvSpPr>
        <p:spPr>
          <a:xfrm>
            <a:off x="539496" y="20118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利用分类加法计数原理解题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6" name="QO_6_BD.19_1#37ff768fa?vcp=1&amp;vop=1&amp;pid=9fcab4ab5&amp;color=36,64,97&amp;vtp=1&amp;bbb=1"/>
          <p:cNvSpPr/>
          <p:nvPr/>
        </p:nvSpPr>
        <p:spPr>
          <a:xfrm>
            <a:off x="539496" y="25065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[山东临沂2024高二月考]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在所有的两位数中，个位数字比十位数字大的有多少个？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0_1#37ff768fa?vcp=1&amp;vop=1&amp;pid=9fcab4ab5&amp;color=36,64,97&amp;vtp=1&amp;bt=1&amp;bbb=1&amp;hb=1"/>
              <p:cNvSpPr/>
              <p:nvPr/>
            </p:nvSpPr>
            <p:spPr>
              <a:xfrm>
                <a:off x="539496" y="1064723"/>
                <a:ext cx="11109960" cy="4964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【解】方法一：按个位上的数字分别是9，8，7，6，5，4，3，2的情况分成8类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（提示：固定个位上的数字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析十位上的数字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位是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9，则十位可以是1，2，3，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，8中的一个，故有8个满足条件的两位数；个位是8，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则十位可以是1，2，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，7中的一个，故有7个满足条件的两位数；同理，个位是7的有6个满足条件的两位数，个位是6的有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满足条件的两位数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，个位是2的只有1个满足条件的两位数．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分类加法计数原理知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，满足条件的两位数有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8+7+6+5+4+3+2+1=36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：按十位上的数字分别是1，2，3，4，5，6，7，8的情况分成8类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（提示：固定十位上的数字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，分析个位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上的数字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，在每一类中满足题目条件的两位数分别有8个、7个、6个、5个、4个、3个、2个、1个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.由分类加法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计数原理知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，满足条件的两位数共有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8+7+6+5+4+3+2+1=36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11∼99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，共有89个两位数.个位数字与十位数字相同的两位数共有9个，个位数字是0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的两位数共有8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，余下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89−9−8=72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（个）两位数.将这72个两位数中，个位数字是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、十位数字是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与十位数字是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、个位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数字是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看成1组，共有36组，每组内有且只有1个符合个位数字比十位数字大，所以满足条件的两位数共有36个.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N.20_1#37ff768fa?vcp=1&amp;vop=1&amp;pid=9fcab4ab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64723"/>
                <a:ext cx="11109960" cy="4964240"/>
              </a:xfrm>
              <a:prstGeom prst="rect">
                <a:avLst/>
              </a:prstGeom>
              <a:blipFill>
                <a:blip r:embed="rId3"/>
                <a:stretch>
                  <a:fillRect l="-1317" r="-1976" b="-282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25d9f796?vcp=1&amp;pid=c3db8c081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利用分步乘法计数原理解题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6_BD.21_1#981c98764?vaa=1&amp;vcp=1&amp;vop=1&amp;pid=125d9f796&amp;color=36,64,97&amp;vtp=1&amp;bbb=1&amp;hb=1"/>
          <p:cNvSpPr/>
          <p:nvPr/>
        </p:nvSpPr>
        <p:spPr>
          <a:xfrm>
            <a:off x="539496" y="13183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[山西太原第五中学2025高二月考]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某校羽毛球队有5名男队员，6名女队员，现在需要派1名男队员和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1名女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队员作为一个组合参加市羽毛球混双比赛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则不同的组合方式有(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6_AN.23_1#981c98764.bracket?vaa=1&amp;vcp=1&amp;vop=1&amp;pid=125d9f796&amp;color=36,64,97&amp;vpa=4&amp;vtp=1"/>
          <p:cNvSpPr/>
          <p:nvPr/>
        </p:nvSpPr>
        <p:spPr>
          <a:xfrm>
            <a:off x="7102221" y="182799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21_2#981c98764.choices?vaa=1&amp;vcp=1&amp;vop=1&amp;pid=125d9f796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34640" algn="l"/>
                <a:tab pos="5656580" algn="l"/>
                <a:tab pos="84785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2_1#981c98764?vaa=1&amp;vcp=1&amp;vop=1&amp;pid=125d9f796&amp;color=36,64,97&amp;vtp=1&amp;bbb=1"/>
              <p:cNvSpPr/>
              <p:nvPr/>
            </p:nvSpPr>
            <p:spPr>
              <a:xfrm>
                <a:off x="539496" y="255494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第一步，从5名男队员中选出1名，共有5种选法；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，从6名女队员中选出1名，共有6种选法；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据分步乘法计数原理可得不同的组合方式有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5×6=30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2_1#981c98764?vaa=1&amp;vcp=1&amp;vop=1&amp;pid=125d9f79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4946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9c1e3120?vcp=1&amp;pid=951d6b0f0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5_BD#e0a154bb9?vcp=1&amp;pid=b9c1e3120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两种计数原理的综合应用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4" name="C_6_BD#3198dd36e?vcp=1&amp;pid=e0a154bb9&amp;color=255,136,39&amp;vtp=1&amp;bbb=1"/>
          <p:cNvSpPr/>
          <p:nvPr/>
        </p:nvSpPr>
        <p:spPr>
          <a:xfrm>
            <a:off x="539496" y="1853729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角度1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“类中有步”计数问题</a:t>
            </a:r>
            <a:endParaRPr lang="en-US" altLang="zh-CN" sz="2000" dirty="0"/>
          </a:p>
        </p:txBody>
      </p:sp>
      <p:sp>
        <p:nvSpPr>
          <p:cNvPr id="5" name="QB_7_BD.25_1#82702a73e?vaa=1&amp;vcp=1&amp;vop=1&amp;pid=3198dd36e&amp;color=36,64,97&amp;vtp=1&amp;bbb=1&amp;hb=1"/>
          <p:cNvSpPr/>
          <p:nvPr/>
        </p:nvSpPr>
        <p:spPr>
          <a:xfrm>
            <a:off x="539496" y="228767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植树节当天，4个人去种树，现有3棵不同的树，若种1棵树仅限1人完成且每人可以种多棵树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树方法的种数为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27_1#82702a73e?vaa=1&amp;vcp=1&amp;vop=1&amp;pid=3198dd36e&amp;color=36,64,97&amp;vtp=1&amp;bt=1&amp;bbb=1&amp;hb=1"/>
              <p:cNvSpPr/>
              <p:nvPr/>
            </p:nvSpPr>
            <p:spPr>
              <a:xfrm>
                <a:off x="539496" y="1004620"/>
                <a:ext cx="11109960" cy="502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根据题意，记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为4个人，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为3棵树.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：将人作为元素，可以分三类.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，选择1个人种3棵树，一共有4种方法.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，选择2个人种3棵树，每人至少种1棵，分两步完成：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，从4个人中选出2个人，有6种方法，分别是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，选出的2个人种3棵树，有6种方法，分别为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选择3棵树中的1棵，B选择剩下的2棵，或者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3棵树中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2棵，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选择剩下的1棵，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据分步乘法计数原理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，选择3个人种3棵树，每人至少种一棵，分两步完成：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，从4个人中选出3个人，有4种方法，分别是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，选出的3个人种3棵树，有6种方法，分别为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选择3棵树中的1棵，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选择剩下2棵中的1棵，剩下最后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1棵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B_7_AS.27_1#82702a73e?vaa=1&amp;vcp=1&amp;vop=1&amp;pid=3198dd36e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04620"/>
                <a:ext cx="11109960" cy="5029200"/>
              </a:xfrm>
              <a:prstGeom prst="rect">
                <a:avLst/>
              </a:prstGeom>
              <a:blipFill>
                <a:blip r:embed="rId3"/>
                <a:stretch>
                  <a:fillRect l="-1317" r="-1153" b="-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7_AS.27_1#82702a73e?vaa=1&amp;vcp=1&amp;vop=1&amp;pid=3198dd36e&amp;color=36,64,97&amp;vtp=1&amp;bt=1&amp;bbb=1&amp;hb=1">
                <a:extLst>
                  <a:ext uri="{FF2B5EF4-FFF2-40B4-BE49-F238E27FC236}">
                    <a16:creationId xmlns:a16="http://schemas.microsoft.com/office/drawing/2014/main" id="{7F1084A7-F1ED-7CCE-9019-EFE398A523E7}"/>
                  </a:ext>
                </a:extLst>
              </p:cNvPr>
              <p:cNvSpPr/>
              <p:nvPr/>
            </p:nvSpPr>
            <p:spPr>
              <a:xfrm>
                <a:off x="539496" y="1887663"/>
                <a:ext cx="11109960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据分步乘法计数原理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4×6=24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，根据分类加法计数原理，一共有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4+36+24=64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：将树作为元素，完成这件事分三步.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，第1棵树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有4个人可选，共有4种方法，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，第2棵树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有4个人可选，共有4种方法，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，第3棵树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有4个人可选，共有4种方法，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根据分步乘法计数原理可得一共有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4×4×4=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7_AS.27_1#82702a73e?vaa=1&amp;vcp=1&amp;vop=1&amp;pid=3198dd36e&amp;color=36,64,97&amp;vtp=1&amp;bt=1&amp;bbb=1&amp;hb=1">
                <a:extLst>
                  <a:ext uri="{FF2B5EF4-FFF2-40B4-BE49-F238E27FC236}">
                    <a16:creationId xmlns:a16="http://schemas.microsoft.com/office/drawing/2014/main" id="{7F1084A7-F1ED-7CCE-9019-EFE398A523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7663"/>
                <a:ext cx="11109960" cy="2868359"/>
              </a:xfrm>
              <a:prstGeom prst="rect">
                <a:avLst/>
              </a:prstGeom>
              <a:blipFill>
                <a:blip r:embed="rId2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28_1#82702a73e?vaa=1&amp;vcp=1&amp;vop=1&amp;pid=3198dd36e&amp;color=36,64,97&amp;vtp=1&amp;bbb=1">
            <a:extLst>
              <a:ext uri="{FF2B5EF4-FFF2-40B4-BE49-F238E27FC236}">
                <a16:creationId xmlns:a16="http://schemas.microsoft.com/office/drawing/2014/main" id="{23335774-E90C-80E6-6CDA-73D848D2A4EB}"/>
              </a:ext>
            </a:extLst>
          </p:cNvPr>
          <p:cNvSpPr/>
          <p:nvPr/>
        </p:nvSpPr>
        <p:spPr>
          <a:xfrm>
            <a:off x="539496" y="472742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036607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791a1f9d?vcp=1&amp;pid=e0a154bb9&amp;color=255,136,39&amp;vtp=1&amp;bt=1&amp;bbb=1"/>
          <p:cNvSpPr/>
          <p:nvPr/>
        </p:nvSpPr>
        <p:spPr>
          <a:xfrm>
            <a:off x="539496" y="828000"/>
            <a:ext cx="11109960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角度2</a:t>
            </a:r>
            <a:r>
              <a:rPr lang="en-US" altLang="zh-CN" sz="2000" b="0" i="0" dirty="0">
                <a:solidFill>
                  <a:srgbClr val="FF8827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FF8827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“步中有类”计数问题</a:t>
            </a:r>
            <a:endParaRPr lang="en-US" altLang="zh-CN" sz="2000" dirty="0">
              <a:solidFill>
                <a:srgbClr val="FF8827"/>
              </a:solidFill>
            </a:endParaRPr>
          </a:p>
        </p:txBody>
      </p:sp>
      <p:pic>
        <p:nvPicPr>
          <p:cNvPr id="3" name="QC_7_BD.29_1#6a79f0aab?htil=1&amp;vaa=1&amp;vcp=1&amp;vop=1&amp;pid=e791a1f9d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87584" y="1327427"/>
            <a:ext cx="1243584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29_2#6a79f0aab?htil=1&amp;vaa=1&amp;vcp=1&amp;vop=1&amp;pid=e791a1f9d&amp;color=36,64,97&amp;vtp=1&amp;bbb=1&amp;hb=1&amp;hs=1"/>
          <p:cNvSpPr/>
          <p:nvPr/>
        </p:nvSpPr>
        <p:spPr>
          <a:xfrm>
            <a:off x="539496" y="1263419"/>
            <a:ext cx="9729216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[福建福州2024高二月考]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如图，用4种不同的颜色对图中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5个区域涂色（4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种颜色全部使用），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要求每个区域涂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1种颜色，相邻的区域不能涂相同的颜色，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则不同的涂色方法种数为(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5" name="QC_7_AN.31_1#6a79f0aab.bracket?vaa=1&amp;vcp=1&amp;vop=1&amp;pid=e791a1f9d&amp;color=36,64,97&amp;vpa=6&amp;vtp=1"/>
          <p:cNvSpPr/>
          <p:nvPr/>
        </p:nvSpPr>
        <p:spPr>
          <a:xfrm>
            <a:off x="9045321" y="175979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7_BD.29_3#6a79f0aab.choices?htil=1&amp;vaa=1&amp;vcp=1&amp;vop=1&amp;pid=e791a1f9d&amp;color=36,64,97&amp;vtp=1&amp;bbb=1&amp;hs=1"/>
          <p:cNvSpPr/>
          <p:nvPr/>
        </p:nvSpPr>
        <p:spPr>
          <a:xfrm>
            <a:off x="539496" y="2083204"/>
            <a:ext cx="9729216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470404" algn="l"/>
                <a:tab pos="4915408" algn="l"/>
                <a:tab pos="7360412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C.48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.108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7" name="QC_7_AS.30_1#6a79f0aab?htil=1&amp;vaa=1&amp;vcp=1&amp;vop=1&amp;pid=e791a1f9d&amp;color=36,64,97&amp;vtp=1&amp;bbb=1&amp;hb=1&amp;hs=1"/>
          <p:cNvSpPr/>
          <p:nvPr/>
        </p:nvSpPr>
        <p:spPr>
          <a:xfrm>
            <a:off x="539496" y="2459506"/>
            <a:ext cx="9729216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第一步：涂区域1，有4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种方法.</a:t>
            </a:r>
            <a:endParaRPr lang="en-US" altLang="zh-CN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C_7_AS.30_1#6a79f0aab?htil=1&amp;vaa=1&amp;vcp=1&amp;vop=1&amp;pid=e791a1f9d&amp;color=36,64,97&amp;vtp=1&amp;bbb=1&amp;hb=1&amp;hs=1">
                <a:extLst>
                  <a:ext uri="{FF2B5EF4-FFF2-40B4-BE49-F238E27FC236}">
                    <a16:creationId xmlns:a16="http://schemas.microsoft.com/office/drawing/2014/main" id="{5D88B417-CB46-4E45-ACDC-4BF272C06691}"/>
                  </a:ext>
                </a:extLst>
              </p:cNvPr>
              <p:cNvSpPr/>
              <p:nvPr/>
            </p:nvSpPr>
            <p:spPr>
              <a:xfrm>
                <a:off x="539995" y="2826981"/>
                <a:ext cx="11112011" cy="28642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：涂区域2，有3种方法.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：涂区域4，有2种方法.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（此前三步已经用去3种颜色）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涂区域3，分两类：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，区域3与区域1同色，则区域5涂第4种颜色；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，区域3与区域1不同色，则区域3涂第4种颜色，此时区域5就可以涂区域1或区域2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或区域3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中的任意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1种颜色，有3种方法．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所以不同的涂色方法种数为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4×3×2×(1×1+1×3)=96.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C_7_AS.30_1#6a79f0aab?htil=1&amp;vaa=1&amp;vcp=1&amp;vop=1&amp;pid=e791a1f9d&amp;color=36,64,97&amp;vtp=1&amp;bbb=1&amp;hb=1&amp;hs=1">
                <a:extLst>
                  <a:ext uri="{FF2B5EF4-FFF2-40B4-BE49-F238E27FC236}">
                    <a16:creationId xmlns:a16="http://schemas.microsoft.com/office/drawing/2014/main" id="{5D88B417-CB46-4E45-ACDC-4BF272C0669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2826981"/>
                <a:ext cx="11112011" cy="2864295"/>
              </a:xfrm>
              <a:prstGeom prst="rect">
                <a:avLst/>
              </a:prstGeom>
              <a:blipFill>
                <a:blip r:embed="rId4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BD.33_1#a3748b5ee?vaa=1&amp;vcp=1&amp;vop=1&amp;pid=e791a1f9d&amp;color=36,64,97&amp;vtp=1&amp;bt=1&amp;bbb=1&amp;hb=1"/>
              <p:cNvSpPr/>
              <p:nvPr/>
            </p:nvSpPr>
            <p:spPr>
              <a:xfrm>
                <a:off x="539496" y="2340310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[吉林省实验中学2025高二月考]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将数字1，2，3填在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的表格中，要求每行的数字互不相同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，每列的数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字也互不相同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则不同的排列方法共有(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7_BD.33_1#a3748b5ee?vaa=1&amp;vcp=1&amp;vop=1&amp;pid=e791a1f9d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0310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76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BD.33_2#a3748b5ee.choices?vaa=1&amp;vcp=1&amp;vop=1&amp;pid=e791a1f9d&amp;color=36,64,97&amp;vtp=1&amp;bbb=1"/>
          <p:cNvSpPr/>
          <p:nvPr/>
        </p:nvSpPr>
        <p:spPr>
          <a:xfrm>
            <a:off x="539496" y="316041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.36种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EX.34_1#a3748b5ee?vaa=1&amp;vcp=1&amp;vop=1&amp;pid=e791a1f9d&amp;color=36,64,97&amp;vtp=1&amp;bbb=1&amp;hb=1"/>
              <p:cNvSpPr/>
              <p:nvPr/>
            </p:nvSpPr>
            <p:spPr>
              <a:xfrm>
                <a:off x="539496" y="353373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的表格并依次按字母排序标号，先从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三格入手，由于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中的数字不同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要分两类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中数字相同和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中数字不同，再分别分析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中可选择的数字，在前两行确定后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，第三行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随之唯一确定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7_EX.34_1#a3748b5ee?vaa=1&amp;vcp=1&amp;vop=1&amp;pid=e791a1f9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3730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115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7_AS.36_1#a3748b5ee?vaa=1&amp;vcp=1&amp;vop=1&amp;pid=e791a1f9d&amp;color=36,64,97&amp;vtp=1&amp;bt=1&amp;bbb=1"/>
              <p:cNvSpPr/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画出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的表格，并标号，如图所示.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7_AS.36_1#a3748b5ee?vaa=1&amp;vcp=1&amp;vop=1&amp;pid=e791a1f9d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blipFill>
                <a:blip r:embed="rId3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7_AS.36_2#a3748b5ee?vaa=1&amp;vcp=1&amp;vop=1&amp;pid=e791a1f9d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5544" y="1287360"/>
            <a:ext cx="1197864" cy="74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AS.36_3#a3748b5ee?vaa=1&amp;vcp=1&amp;vop=1&amp;pid=e791a1f9d&amp;color=36,64,97&amp;vtp=1&amp;bbb=1&amp;hb=1"/>
              <p:cNvSpPr/>
              <p:nvPr/>
            </p:nvSpPr>
            <p:spPr>
              <a:xfrm>
                <a:off x="539496" y="2163660"/>
                <a:ext cx="11109960" cy="36262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处有3种选择，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处有2种选择，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处有1种选择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处有数字1，2，3可以选择；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处选择的数字外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的其他两个数字可以选择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处只能选择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两处没有选择的数字）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处有2种选择（提示：除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处选择的数字外的其他两个数字可以选择）.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两处选择的数字不同，则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处只有1种选择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两处数字均不同）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处均只有1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两处选择的数字相同，则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处只有1种选择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两处数字均不同）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处均只有1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种选择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3×2×2=12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（种）排列方法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（提示：虽然分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两处选择的数字是否相同考虑，但是只要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处的数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字选定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，其他5个位置的数字是一定的，不要与分类加法计数原理混淆）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C_7_AS.36_3#a3748b5ee?vaa=1&amp;vcp=1&amp;vop=1&amp;pid=e791a1f9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63660"/>
                <a:ext cx="11109960" cy="3626295"/>
              </a:xfrm>
              <a:prstGeom prst="rect">
                <a:avLst/>
              </a:prstGeom>
              <a:blipFill>
                <a:blip r:embed="rId5"/>
                <a:stretch>
                  <a:fillRect l="-1317" t="-672" r="-1262" b="-3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37_1#a3748b5ee?vaa=1&amp;vcp=1&amp;vop=1&amp;pid=e791a1f9d&amp;color=36,64,97&amp;vtp=1&amp;bbb=1"/>
          <p:cNvSpPr/>
          <p:nvPr/>
        </p:nvSpPr>
        <p:spPr>
          <a:xfrm>
            <a:off x="539496" y="578316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7d4f07a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9a7d4f07a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9a7d4f07a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d568dd4b?vcp=1&amp;pid=b9c1e3120&amp;color=101,101,255&amp;vtp=1&amp;bt=1&amp;bbb=1"/>
          <p:cNvSpPr/>
          <p:nvPr/>
        </p:nvSpPr>
        <p:spPr>
          <a:xfrm>
            <a:off x="539496" y="828000"/>
            <a:ext cx="11109960" cy="420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正难则反策略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3" name="QC_6_BD.38_1#b6b07d1a9?vaa=1&amp;vcp=1&amp;vop=1&amp;pid=1d568dd4b&amp;color=36,64,97&amp;vtp=1&amp;bbb=1&amp;hb=1"/>
          <p:cNvSpPr/>
          <p:nvPr/>
        </p:nvSpPr>
        <p:spPr>
          <a:xfrm>
            <a:off x="539496" y="1290002"/>
            <a:ext cx="11109960" cy="1129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[北京朝阳区2024高二段考]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最美人间四月天，赏花踏青正当时.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某中学高二年级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3个班级准备去国家植物</a:t>
            </a: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、圆明园、奥林匹克森林公园和香山公园这四个地方踏青，若国家植物园必须有班级要去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，除此之外去哪个</a:t>
            </a:r>
          </a:p>
          <a:p>
            <a:pPr latinLnBrk="1">
              <a:lnSpc>
                <a:spcPts val="30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公园可自由选择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则不同的分配方案共有(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6_AN.40_1#b6b07d1a9.bracket?vaa=1&amp;vcp=1&amp;vop=1&amp;pid=1d568dd4b&amp;color=36,64,97&amp;vpa=8&amp;vtp=1"/>
          <p:cNvSpPr/>
          <p:nvPr/>
        </p:nvSpPr>
        <p:spPr>
          <a:xfrm>
            <a:off x="4816221" y="214905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38_2#b6b07d1a9.choices?vaa=1&amp;vcp=1&amp;vop=1&amp;pid=1d568dd4b&amp;color=36,64,97&amp;vtp=1&amp;bbb=1"/>
          <p:cNvSpPr/>
          <p:nvPr/>
        </p:nvSpPr>
        <p:spPr>
          <a:xfrm>
            <a:off x="539496" y="2454474"/>
            <a:ext cx="11109960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39_1#b6b07d1a9?vaa=1&amp;vcp=1&amp;vop=1&amp;pid=1d568dd4b&amp;color=36,64,97&amp;vtp=1&amp;bbb=1&amp;hb=1"/>
              <p:cNvSpPr/>
              <p:nvPr/>
            </p:nvSpPr>
            <p:spPr>
              <a:xfrm>
                <a:off x="539496" y="2803915"/>
                <a:ext cx="11109960" cy="3090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方法一（直接法）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国家植物园必须有班级要去，可分为以下三类：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国家植物园有1个班级去，共有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国家植物园有2个班级去，共有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国家植物园有3个班级去，共有1种.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以不同的分配方案有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27+9+1=37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（间接法）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若没有国家植物园必须有班级要去这一限制条件，则不同的分配方案有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家植物园必须有班级去的对立事件为国家植物园没有班级去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，国家植物园没有班级去有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以不同的分配方案有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39_1#b6b07d1a9?vaa=1&amp;vcp=1&amp;vop=1&amp;pid=1d568dd4b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3915"/>
                <a:ext cx="11109960" cy="3090609"/>
              </a:xfrm>
              <a:prstGeom prst="rect">
                <a:avLst/>
              </a:prstGeom>
              <a:blipFill>
                <a:blip r:embed="rId3"/>
                <a:stretch>
                  <a:fillRect l="-1317" t="-197" r="-1153" b="-4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EX.42_1#b6b07d1a9?vaa=1&amp;vcp=1&amp;vop=1&amp;pid=1d568dd4b&amp;color=36,64,97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0102" y="3217245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EX.42_1#b6b07d1a9?vaa=1&amp;vcp=1&amp;vop=1&amp;pid=1d568dd4b&amp;color=36,64,97&amp;vtp=1&amp;bt=1&amp;bbb=1&amp;hb=1"/>
          <p:cNvSpPr/>
          <p:nvPr/>
        </p:nvSpPr>
        <p:spPr>
          <a:xfrm>
            <a:off x="539496" y="3171526"/>
            <a:ext cx="11109960" cy="7287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本题采用了直接法和间接法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，相比之下间接法更为简单.通常用直接法分类复杂时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，可以考虑逆向</a:t>
            </a: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思维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，用间接法处理.</a:t>
            </a:r>
            <a:endParaRPr lang="en-US" altLang="zh-CN" sz="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9c1c5c92?vcp=1&amp;pid=b9c1e312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“多面手”问题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3" name="QO_6_BD.43_1#55b1333fa?vcp=1&amp;vop=1&amp;pid=09c1c5c92&amp;color=36,64,97&amp;vtp=1&amp;bbb=1&amp;hb=1"/>
          <p:cNvSpPr/>
          <p:nvPr/>
        </p:nvSpPr>
        <p:spPr>
          <a:xfrm>
            <a:off x="539496" y="131833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例7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某外语组有9人，每人至少会英语和日语中的一门，其中7人会英语，3人会日语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，从中选出会英语和日语的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各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1人分别参加相应语种的活动，有多少种不同的选法？</a:t>
            </a:r>
            <a:endParaRPr lang="en-US" altLang="zh-CN" dirty="0"/>
          </a:p>
        </p:txBody>
      </p:sp>
      <p:pic>
        <p:nvPicPr>
          <p:cNvPr id="4" name="QO_6_BD.43_2#55b1333fa?vcp=1&amp;vop=1&amp;pid=09c1c5c92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23560" y="2219666"/>
            <a:ext cx="941832" cy="804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4_1#55b1333fa?vcp=1&amp;vop=1&amp;pid=09c1c5c92&amp;color=36,64,97&amp;vtp=1&amp;bbb=1&amp;hb=1"/>
              <p:cNvSpPr/>
              <p:nvPr/>
            </p:nvSpPr>
            <p:spPr>
              <a:xfrm>
                <a:off x="539496" y="3159466"/>
                <a:ext cx="11109960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为会英语的人，集合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为会日语的人，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∩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表示会两种语言的人，如图，则根据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图得，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中既会英语又会日语的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“多面手”有1人，只会英语的有6人，只会日语的有2人，则可分三类.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：“多面手”去参加英语活动时，选出只会日语的1人即可，有2种选法．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：“多面手”去参加日语活动时，选出只会英语的1人即可，有6种选法．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：“多面手”既不参加英语活动又不参加日语活动时，则需从只会日语和只会英语的人中各选1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人参加活动，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2×6=12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2+6+12=20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AN.44_1#55b1333fa?vcp=1&amp;vop=1&amp;pid=09c1c5c9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9466"/>
                <a:ext cx="11109960" cy="2868930"/>
              </a:xfrm>
              <a:prstGeom prst="rect">
                <a:avLst/>
              </a:prstGeom>
              <a:blipFill>
                <a:blip r:embed="rId4"/>
                <a:stretch>
                  <a:fillRect l="-1317" r="-3074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EX.45_1#55b1333fa?vcp=1&amp;vop=1&amp;pid=09c1c5c92&amp;color=36,64,97&amp;vtp=1&amp;bt=1&amp;bbb=1&amp;hb=1"/>
              <p:cNvSpPr/>
              <p:nvPr/>
            </p:nvSpPr>
            <p:spPr>
              <a:xfrm>
                <a:off x="539496" y="314752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多面手”问题一般是按“多面手”是否入选、入选哪一类活动进行分类讨论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，必要时可借助集合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图帮助理解、分析.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EX.45_1#55b1333fa?vcp=1&amp;vop=1&amp;pid=09c1c5c9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752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76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EX.45_1#55b1333fa?vcp=1&amp;vop=1&amp;pid=09c1c5c92&amp;color=36,64,97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3206959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fdb93c47?vcp=1&amp;pid=b9c1e3120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计数原理与其他知识的综合应用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46_1#e55b3a0ad?vaa=1&amp;vcp=1&amp;vop=1&amp;pid=cfdb93c47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例8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展开并合并同类项，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则所得展开式的项数有(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46_1#e55b3a0ad?vaa=1&amp;vcp=1&amp;vop=1&amp;pid=cfdb93c4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48_1#e55b3a0ad.bracket?vaa=1&amp;vcp=1&amp;vop=1&amp;pid=cfdb93c47&amp;color=36,64,97&amp;vpa=9&amp;vtp=1"/>
          <p:cNvSpPr/>
          <p:nvPr/>
        </p:nvSpPr>
        <p:spPr>
          <a:xfrm>
            <a:off x="9989693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6_BD.46_2#e55b3a0ad.choices?vaa=1&amp;vcp=1&amp;vop=1&amp;pid=cfdb93c47&amp;color=36,64,97&amp;vtp=1&amp;bbb=1"/>
          <p:cNvSpPr/>
          <p:nvPr/>
        </p:nvSpPr>
        <p:spPr>
          <a:xfrm>
            <a:off x="539496" y="168817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47_1#e55b3a0ad?vaa=1&amp;vcp=1&amp;vop=1&amp;pid=cfdb93c47&amp;color=36,64,97&amp;vtp=1&amp;bbb=1&amp;hb=1"/>
              <p:cNvSpPr/>
              <p:nvPr/>
            </p:nvSpPr>
            <p:spPr>
              <a:xfrm>
                <a:off x="539496" y="205266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提示：需要将平方式展开再相乘，否则还需考虑将相同项合并）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所以展开式共有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3×3×4=36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（项）.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47_1#e55b3a0ad?vaa=1&amp;vcp=1&amp;vop=1&amp;pid=cfdb93c4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2661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0_1#5f09585be?vaa=1&amp;vcp=1&amp;vop=1&amp;pid=cfdb93c47&amp;color=36,64,97&amp;vtp=1&amp;bt=1&amp;bbb=1&amp;hb=1"/>
          <p:cNvSpPr/>
          <p:nvPr/>
        </p:nvSpPr>
        <p:spPr>
          <a:xfrm>
            <a:off x="539496" y="1645208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例9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[山西大同第一中学2024高二月考]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我国古代十进制数的算筹记数法是世界数学史上一个伟大的创造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.算筹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一般为一根根同样长短和粗细的小棍子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，算筹记数法的表示方法为：个位用纵式，十位用横式，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百位再用纵式，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千位再用横式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，以此类推，遇零则空一格.纵式和横式对应数字的算筹表示如下表所示，例如：10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记为“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”，62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记为“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”.现从由4根算筹表示的两位数中任取一个数，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则取到的数为质数的概率为(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/>
          </a:p>
        </p:txBody>
      </p:sp>
      <p:pic>
        <p:nvPicPr>
          <p:cNvPr id="3" name="QC_6_BD.50_1#5f09585be?vaa=1&amp;vcp=1&amp;vop=1&amp;pid=cfdb93c47&amp;color=36,64,97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73823" y="2628188"/>
            <a:ext cx="137160" cy="9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6_BD.50_1#5f09585be?vaa=1&amp;vcp=1&amp;vop=1&amp;pid=cfdb93c47&amp;color=36,64,97&amp;tib=255,255,255&amp;iip=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0624" y="2965881"/>
            <a:ext cx="292608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24" name="QC_6_BD.50_2#5f09585be?colgroup=8,3,3,3,3,3,3,3,3,3&amp;vaa=1&amp;vcp=1&amp;vop=1&amp;pid=cfdb93c47&amp;color=36,64,97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611879"/>
              </p:ext>
            </p:extLst>
          </p:nvPr>
        </p:nvGraphicFramePr>
        <p:xfrm>
          <a:off x="539496" y="3381552"/>
          <a:ext cx="10981944" cy="1376363"/>
        </p:xfrm>
        <a:graphic>
          <a:graphicData uri="http://schemas.openxmlformats.org/drawingml/2006/table">
            <a:tbl>
              <a:tblPr/>
              <a:tblGrid>
                <a:gridCol w="20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755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数字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40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纵式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13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横式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5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100"/>
                        </a:lnSpc>
                      </a:pPr>
                      <a:endParaRPr lang="en-US" altLang="zh-CN" sz="900" spc="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QC_6_BD.50_3#5f09585be.table_image?tii=1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2676" y="3889997"/>
            <a:ext cx="9144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6_BD.50_4#5f09585be.table_image?tii=2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2796" y="3889997"/>
            <a:ext cx="64008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6_BD.50_5#5f09585be.table_image?tii=3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52060" y="3894569"/>
            <a:ext cx="100584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6_BD.50_6#5f09585be.table_image?tii=4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1324" y="3899141"/>
            <a:ext cx="137160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6_BD.50_7#5f09585be.table_image?tii=5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90588" y="3899141"/>
            <a:ext cx="173736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QC_6_BD.50_8#5f09585be.table_image?tii=6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68996" y="3889997"/>
            <a:ext cx="192024" cy="20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2" name="QC_6_BD.50_9#5f09585be.table_image?tii=7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3894569"/>
            <a:ext cx="182880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3" name="QC_6_BD.50_10#5f09585be.table_image?tii=8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8672" y="3894569"/>
            <a:ext cx="182880" cy="19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4" name="QC_6_BD.50_11#5f09585be.table_image?tii=9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13364" y="3899141"/>
            <a:ext cx="228600" cy="18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5" name="QC_6_BD.50_12#5f09585be.table_image?tii=10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4952" y="4433557"/>
            <a:ext cx="164592" cy="10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6" name="QC_6_BD.50_13#5f09585be.table_image?tii=11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1648" y="4465561"/>
            <a:ext cx="146304" cy="3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7" name="QC_6_BD.50_14#5f09585be.table_image?tii=12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6340" y="4433557"/>
            <a:ext cx="192024" cy="10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8" name="QC_6_BD.50_15#5f09585be.table_image?tii=13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8464" y="4415269"/>
            <a:ext cx="182880" cy="13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9" name="QC_6_BD.50_16#5f09585be.table_image?tii=14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86016" y="4396981"/>
            <a:ext cx="182880" cy="17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0" name="QC_6_BD.50_17#5f09585be.table_image?tii=15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55280" y="4332973"/>
            <a:ext cx="219456" cy="30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1" name="QC_6_BD.50_18#5f09585be.table_image?tii=16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4364977"/>
            <a:ext cx="182880" cy="23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2" name="QC_6_BD.50_19#5f09585be.table_image?tii=17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4100" y="4342117"/>
            <a:ext cx="1920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23" name="QC_6_BD.50_20#5f09585be.table_image?tii=18&amp;vaa=1&amp;vcp=1&amp;vop=1&amp;pid=cfdb93c47&amp;color=36,64,97&amp;tib=255,255,255&amp;vtp=1" descr="preencoded.png"/>
          <p:cNvPicPr>
            <a:picLocks noChangeAspect="1"/>
          </p:cNvPicPr>
          <p:nvPr/>
        </p:nvPicPr>
        <p:blipFill>
          <a:blip r:embed="rId2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36224" y="4328401"/>
            <a:ext cx="182880" cy="31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QC_6_BD.50_21#5f09585be.choices?vaa=1&amp;vcp=1&amp;vop=1&amp;pid=cfdb93c47&amp;color=36,64,97&amp;vtp=1&amp;bbb=1"/>
              <p:cNvSpPr/>
              <p:nvPr/>
            </p:nvSpPr>
            <p:spPr>
              <a:xfrm>
                <a:off x="539496" y="4892852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21940" algn="l"/>
                    <a:tab pos="56184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5" name="QC_6_BD.50_21#5f09585be.choices?vaa=1&amp;vcp=1&amp;vop=1&amp;pid=cfdb93c4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92852"/>
                <a:ext cx="11109960" cy="535623"/>
              </a:xfrm>
              <a:prstGeom prst="rect">
                <a:avLst/>
              </a:prstGeom>
              <a:blipFill>
                <a:blip r:embed="rId22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52_1#5f09585be?vaa=1&amp;vcp=1&amp;vop=1&amp;pid=cfdb93c47&amp;color=36,64,97&amp;mp=1&amp;vtp=1&amp;bt=1&amp;bbb=1"/>
              <p:cNvSpPr/>
              <p:nvPr/>
            </p:nvSpPr>
            <p:spPr>
              <a:xfrm>
                <a:off x="539496" y="2001126"/>
                <a:ext cx="11109960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由题意可知，共有4根算筹，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1根，个位有3根时，共有2个两位数，分别为13，17；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2根，个位有2根时，共有4个两位数，分别为22，26，62，66；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3根，个位有1根时，共有2个两位数，分别为31，71；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十位有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4根，个位有0根时，共有2个两位数，分别为40，80，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中质数有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13，17，31，71，所以取到的数为质数的概率为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2+4+2+2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6_AS.52_1#5f09585be?vaa=1&amp;vcp=1&amp;vop=1&amp;pid=cfdb93c47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1126"/>
                <a:ext cx="11109960" cy="2514600"/>
              </a:xfrm>
              <a:prstGeom prst="rect">
                <a:avLst/>
              </a:prstGeom>
              <a:blipFill>
                <a:blip r:embed="rId3"/>
                <a:stretch>
                  <a:fillRect l="-1317" b="-3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3_1#5f09585be?vaa=1&amp;vcp=1&amp;vop=1&amp;pid=cfdb93c47&amp;color=36,64,97&amp;vtp=1&amp;bbb=1"/>
          <p:cNvSpPr/>
          <p:nvPr/>
        </p:nvSpPr>
        <p:spPr>
          <a:xfrm>
            <a:off x="539496" y="452252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bd237d0f2.fixed?vcp=1&amp;pid=9a7d4f07a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bd237d0f2.fixed?vcp=1&amp;pid=9a7d4f07a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4200" dirty="0"/>
          </a:p>
        </p:txBody>
      </p:sp>
      <p:sp>
        <p:nvSpPr>
          <p:cNvPr id="4" name="C_2_BD#bd237d0f2.fixed?vcp=1&amp;pid=9a7d4f07a&amp;color=61,88,159&amp;vtp=1&amp;bbb=1&amp;hb=1"/>
          <p:cNvSpPr/>
          <p:nvPr/>
        </p:nvSpPr>
        <p:spPr>
          <a:xfrm>
            <a:off x="4315968" y="2587752"/>
            <a:ext cx="7671816" cy="18180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600"/>
              </a:lnSpc>
            </a:pPr>
            <a:r>
              <a:rPr lang="en-US" altLang="zh-CN" sz="42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分类加法计数原理与分步乘法计</a:t>
            </a:r>
          </a:p>
          <a:p>
            <a:pPr latinLnBrk="1">
              <a:lnSpc>
                <a:spcPts val="7400"/>
              </a:lnSpc>
            </a:pPr>
            <a:r>
              <a:rPr lang="en-US" altLang="zh-CN" sz="42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数原理</a:t>
            </a:r>
            <a:endParaRPr lang="en-US" altLang="zh-CN" sz="42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e0301b854?lid=28e3b59af&amp;cid=28e3b59af&amp;vtp=1&amp;bbb=1">
            <a:hlinkClick r:id="rId3" action="ppaction://hlinksldjump"/>
          </p:cNvPr>
          <p:cNvSpPr/>
          <p:nvPr/>
        </p:nvSpPr>
        <p:spPr>
          <a:xfrm>
            <a:off x="5148072" y="276148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分类加法计数原理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3" name="C_1#目录1:e0301b854?lid=fcd0639b3&amp;cid=fcd0639b3&amp;vtp=1&amp;bbb=1">
            <a:hlinkClick r:id="rId4" action="ppaction://hlinksldjump"/>
          </p:cNvPr>
          <p:cNvSpPr/>
          <p:nvPr/>
        </p:nvSpPr>
        <p:spPr>
          <a:xfrm>
            <a:off x="5148072" y="315468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分步乘法计数原理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4" name="C_1#目录1:e0301b854?lid=136824433&amp;cid=136824433&amp;vtp=1&amp;bbb=1">
            <a:hlinkClick r:id="rId4" action="ppaction://hlinksldjump"/>
          </p:cNvPr>
          <p:cNvSpPr/>
          <p:nvPr/>
        </p:nvSpPr>
        <p:spPr>
          <a:xfrm>
            <a:off x="5148072" y="355701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两个计数原理的联系与区别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5" name="C_1#目录1:e0301b854?lid=8e86ba6e7&amp;cid=8e86ba6e7&amp;vtp=1&amp;bbb=1">
            <a:hlinkClick r:id="rId5" action="ppaction://hlinksldjump"/>
          </p:cNvPr>
          <p:cNvSpPr/>
          <p:nvPr/>
        </p:nvSpPr>
        <p:spPr>
          <a:xfrm>
            <a:off x="5148072" y="451916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不能正确分步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pic>
        <p:nvPicPr>
          <p:cNvPr id="12" name="O_0#目录1:e0301b854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504" y="1847088"/>
            <a:ext cx="731520" cy="768096"/>
          </a:xfrm>
          <a:prstGeom prst="rect">
            <a:avLst/>
          </a:prstGeom>
        </p:spPr>
      </p:pic>
      <p:pic>
        <p:nvPicPr>
          <p:cNvPr id="13" name="O_0#目录1:e0301b854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2504" y="3929380"/>
            <a:ext cx="731520" cy="768096"/>
          </a:xfrm>
          <a:prstGeom prst="rect">
            <a:avLst/>
          </a:prstGeom>
        </p:spPr>
      </p:pic>
      <p:sp>
        <p:nvSpPr>
          <p:cNvPr id="15" name="O_0#目录1:e0301b854.fixed?vcp=1&amp;color=255,255,255&amp;vtp=1&amp;bbb=1"/>
          <p:cNvSpPr/>
          <p:nvPr/>
        </p:nvSpPr>
        <p:spPr>
          <a:xfrm>
            <a:off x="4032504" y="184708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6" name="O_0#目录1:e0301b854.fixed?vcp=1&amp;color=255,255,255&amp;vtp=1&amp;bbb=1"/>
          <p:cNvSpPr/>
          <p:nvPr/>
        </p:nvSpPr>
        <p:spPr>
          <a:xfrm>
            <a:off x="4032504" y="385445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8" name="O_0#目录1:e0301b854.fixed?lid=e0301b854&amp;vcp=1&amp;color=0,55,96&amp;vtp=1&amp;bbb=1">
            <a:hlinkClick r:id="rId3" action="ppaction://hlinksldjump"/>
          </p:cNvPr>
          <p:cNvSpPr/>
          <p:nvPr/>
        </p:nvSpPr>
        <p:spPr>
          <a:xfrm>
            <a:off x="4965192" y="200253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9" name="O_0#目录1:e0301b854.fixed?lid=b10fdf806&amp;vcp=1&amp;color=0,55,96&amp;vtp=1&amp;bbb=1">
            <a:hlinkClick r:id="rId5" action="ppaction://hlinksldjump"/>
          </p:cNvPr>
          <p:cNvSpPr/>
          <p:nvPr/>
        </p:nvSpPr>
        <p:spPr>
          <a:xfrm>
            <a:off x="4965192" y="4061968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8F98B-B01E-4AC2-5412-4FB7967D49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_1#目录1:e0301b854?lid=9fcab4ab5&amp;cid=9fcab4ab5&amp;vtp=1&amp;bbb=1">
            <a:hlinkClick r:id="rId3" action="ppaction://hlinksldjump"/>
            <a:extLst>
              <a:ext uri="{FF2B5EF4-FFF2-40B4-BE49-F238E27FC236}">
                <a16:creationId xmlns:a16="http://schemas.microsoft.com/office/drawing/2014/main" id="{D78A825A-561A-B1FB-E833-3B558C98D230}"/>
              </a:ext>
            </a:extLst>
          </p:cNvPr>
          <p:cNvSpPr/>
          <p:nvPr/>
        </p:nvSpPr>
        <p:spPr>
          <a:xfrm>
            <a:off x="5362448" y="265887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利用分类加法计数原理解题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7" name="C_1#目录1:e0301b854?lid=125d9f796&amp;cid=125d9f796&amp;vtp=1&amp;bbb=1">
            <a:hlinkClick r:id="rId4" action="ppaction://hlinksldjump"/>
            <a:extLst>
              <a:ext uri="{FF2B5EF4-FFF2-40B4-BE49-F238E27FC236}">
                <a16:creationId xmlns:a16="http://schemas.microsoft.com/office/drawing/2014/main" id="{381D82A5-9733-E12A-745E-357D74734713}"/>
              </a:ext>
            </a:extLst>
          </p:cNvPr>
          <p:cNvSpPr/>
          <p:nvPr/>
        </p:nvSpPr>
        <p:spPr>
          <a:xfrm>
            <a:off x="5362448" y="306120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利用分步乘法计数原理解题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8" name="C_1#目录1:e0301b854?lid=e0a154bb9&amp;cid=e0a154bb9&amp;vtp=1&amp;bbb=1">
            <a:hlinkClick r:id="rId5" action="ppaction://hlinksldjump"/>
            <a:extLst>
              <a:ext uri="{FF2B5EF4-FFF2-40B4-BE49-F238E27FC236}">
                <a16:creationId xmlns:a16="http://schemas.microsoft.com/office/drawing/2014/main" id="{E16F9729-5356-B600-2545-7D5E8918E3C0}"/>
              </a:ext>
            </a:extLst>
          </p:cNvPr>
          <p:cNvSpPr/>
          <p:nvPr/>
        </p:nvSpPr>
        <p:spPr>
          <a:xfrm>
            <a:off x="5362448" y="345440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两种计数原理的综合应用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9" name="C_1#目录1:e0301b854?lid=1d568dd4b&amp;cid=1d568dd4b&amp;vtp=1&amp;bbb=1">
            <a:hlinkClick r:id="rId6" action="ppaction://hlinksldjump"/>
            <a:extLst>
              <a:ext uri="{FF2B5EF4-FFF2-40B4-BE49-F238E27FC236}">
                <a16:creationId xmlns:a16="http://schemas.microsoft.com/office/drawing/2014/main" id="{A78BB210-017F-0334-43BC-62F813E8142D}"/>
              </a:ext>
            </a:extLst>
          </p:cNvPr>
          <p:cNvSpPr/>
          <p:nvPr/>
        </p:nvSpPr>
        <p:spPr>
          <a:xfrm>
            <a:off x="5362448" y="384759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正难则反策略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10" name="C_1#目录1:e0301b854?lid=09c1c5c92&amp;cid=09c1c5c92&amp;vtp=1&amp;bbb=1">
            <a:hlinkClick r:id="rId7" action="ppaction://hlinksldjump"/>
            <a:extLst>
              <a:ext uri="{FF2B5EF4-FFF2-40B4-BE49-F238E27FC236}">
                <a16:creationId xmlns:a16="http://schemas.microsoft.com/office/drawing/2014/main" id="{B8640EFB-AE60-E66A-1682-EA440116919E}"/>
              </a:ext>
            </a:extLst>
          </p:cNvPr>
          <p:cNvSpPr/>
          <p:nvPr/>
        </p:nvSpPr>
        <p:spPr>
          <a:xfrm>
            <a:off x="5362448" y="424078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“多面手”问题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11" name="C_1#目录1:e0301b854?lid=cfdb93c47&amp;cid=cfdb93c47&amp;vtp=1&amp;bbb=1">
            <a:hlinkClick r:id="rId8" action="ppaction://hlinksldjump"/>
            <a:extLst>
              <a:ext uri="{FF2B5EF4-FFF2-40B4-BE49-F238E27FC236}">
                <a16:creationId xmlns:a16="http://schemas.microsoft.com/office/drawing/2014/main" id="{2BFA3705-AFFC-167F-7136-D3AC7F6594F4}"/>
              </a:ext>
            </a:extLst>
          </p:cNvPr>
          <p:cNvSpPr/>
          <p:nvPr/>
        </p:nvSpPr>
        <p:spPr>
          <a:xfrm>
            <a:off x="5362448" y="464312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计数原理与其他知识的综合应用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pic>
        <p:nvPicPr>
          <p:cNvPr id="14" name="O_0#目录1:e0301b854.fixed?vcp=1&amp;color=36,64,97&amp;tib=255,255,255&amp;vtp=1" descr="preencoded.png">
            <a:extLst>
              <a:ext uri="{FF2B5EF4-FFF2-40B4-BE49-F238E27FC236}">
                <a16:creationId xmlns:a16="http://schemas.microsoft.com/office/drawing/2014/main" id="{75F6F642-54AE-FFAD-D96D-9690C4ABA7A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23944" y="1996440"/>
            <a:ext cx="731520" cy="768096"/>
          </a:xfrm>
          <a:prstGeom prst="rect">
            <a:avLst/>
          </a:prstGeom>
        </p:spPr>
      </p:pic>
      <p:sp>
        <p:nvSpPr>
          <p:cNvPr id="17" name="O_0#目录1:e0301b854.fixed?vcp=1&amp;color=255,255,255&amp;vtp=1&amp;bbb=1">
            <a:extLst>
              <a:ext uri="{FF2B5EF4-FFF2-40B4-BE49-F238E27FC236}">
                <a16:creationId xmlns:a16="http://schemas.microsoft.com/office/drawing/2014/main" id="{779F4738-036A-0C94-2094-23BAA0056312}"/>
              </a:ext>
            </a:extLst>
          </p:cNvPr>
          <p:cNvSpPr/>
          <p:nvPr/>
        </p:nvSpPr>
        <p:spPr>
          <a:xfrm>
            <a:off x="4123944" y="199644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20" name="O_0#目录1:e0301b854.fixed?lid=951d6b0f0&amp;vcp=1&amp;color=0,55,96&amp;vtp=1&amp;bbb=1">
            <a:hlinkClick r:id="rId3" action="ppaction://hlinksldjump"/>
            <a:extLst>
              <a:ext uri="{FF2B5EF4-FFF2-40B4-BE49-F238E27FC236}">
                <a16:creationId xmlns:a16="http://schemas.microsoft.com/office/drawing/2014/main" id="{9556E441-140A-3B14-8AB0-C240B0915B77}"/>
              </a:ext>
            </a:extLst>
          </p:cNvPr>
          <p:cNvSpPr/>
          <p:nvPr/>
        </p:nvSpPr>
        <p:spPr>
          <a:xfrm>
            <a:off x="5056632" y="214274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40972244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0301b854?vcp=1&amp;pid=bd237d0f2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3_BD#e0301b854?vcp=1&amp;pid=bd237d0f2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28e3b59af?vcp=1&amp;pid=e0301b854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分类加法计数原理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5" name="QC_5_BD.1_1#e8c080612?vaa=1&amp;vcp=1&amp;vop=1&amp;pid=28e3b59af&amp;color=36,64,97&amp;vtp=1&amp;bbb=1&amp;hb=1"/>
          <p:cNvSpPr/>
          <p:nvPr/>
        </p:nvSpPr>
        <p:spPr>
          <a:xfrm>
            <a:off x="539496" y="1966032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一个三层书架，分别放置语文类读物12本，政治类读物14本，英语类读物11本，每本图书各不相同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中取出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1本，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则不同的取法共有(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6" name="QC_5_AN.3_1#e8c080612.bracket?vaa=1&amp;vcp=1&amp;vop=1&amp;pid=28e3b59af&amp;color=36,64,97&amp;vpa=1&amp;vtp=1"/>
          <p:cNvSpPr/>
          <p:nvPr/>
        </p:nvSpPr>
        <p:spPr>
          <a:xfrm>
            <a:off x="3787521" y="247265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5_BD.1_2#e8c080612.choices?vaa=1&amp;vcp=1&amp;vop=1&amp;pid=28e3b59af&amp;color=36,64,97&amp;vtp=1&amp;bbb=1"/>
          <p:cNvSpPr/>
          <p:nvPr/>
        </p:nvSpPr>
        <p:spPr>
          <a:xfrm>
            <a:off x="539496" y="27823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1290" algn="l"/>
                <a:tab pos="5377180" algn="l"/>
                <a:tab pos="81673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37种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848种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2_1#e8c080612?vaa=1&amp;vcp=1&amp;vop=1&amp;pid=28e3b59af&amp;color=36,64,97&amp;vtp=1&amp;bbb=1&amp;hb=1"/>
              <p:cNvSpPr/>
              <p:nvPr/>
            </p:nvSpPr>
            <p:spPr>
              <a:xfrm>
                <a:off x="539496" y="320264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取出1本书有3类方案，取1本语文类读物有12种取法，取1本政治类读物有14种取法，取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1本英语类读物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11种取法，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由分类加法计数原理得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，不同的取法共有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12+14+11=37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5_AS.2_1#e8c080612?vaa=1&amp;vcp=1&amp;vop=1&amp;pid=28e3b59a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02646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r="-126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_1#9f6e213bf?vaa=1&amp;vcp=1&amp;vop=1&amp;pid=28e3b59af&amp;color=36,64,97&amp;vtp=1&amp;bt=1&amp;bbb=1"/>
          <p:cNvSpPr/>
          <p:nvPr/>
        </p:nvSpPr>
        <p:spPr>
          <a:xfrm>
            <a:off x="539496" y="293682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十字路口来往的车辆，如果不允许掉头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，不同的行车路线有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5_AN.7_1#9f6e213bf.blank?vaa=1&amp;vcp=1&amp;vop=1&amp;pid=28e3b59af&amp;color=36,64,97&amp;vpa=2&amp;vtp=1&amp;bbb=1"/>
              <p:cNvSpPr/>
              <p:nvPr/>
            </p:nvSpPr>
            <p:spPr>
              <a:xfrm>
                <a:off x="7213347" y="2979184"/>
                <a:ext cx="37147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3" name="QB_5_AN.7_1#9f6e213bf.blank?vaa=1&amp;vcp=1&amp;vop=1&amp;pid=28e3b59af&amp;color=36,64,97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3347" y="2979184"/>
                <a:ext cx="371475" cy="260350"/>
              </a:xfrm>
              <a:prstGeom prst="rect">
                <a:avLst/>
              </a:prstGeom>
              <a:blipFill>
                <a:blip r:embed="rId3"/>
                <a:stretch>
                  <a:fillRect l="-6557" r="-6557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5_AS.6_1#9f6e213bf?vaa=1&amp;vcp=1&amp;vop=1&amp;pid=28e3b59af&amp;color=36,64,97&amp;vtp=1&amp;bbb=1&amp;hb=1"/>
              <p:cNvSpPr/>
              <p:nvPr/>
            </p:nvSpPr>
            <p:spPr>
              <a:xfrm>
                <a:off x="539496" y="335440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经过一次十字路口可分两步：第一步确定入口，共有4种选法；第二步，确定出口，从剩余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3个路口中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任选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1个，共有3种选法.由分步乘法计数原理知不同的行车路线有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4×3=12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4" name="QB_5_AS.6_1#9f6e213bf?vaa=1&amp;vcp=1&amp;vop=1&amp;pid=28e3b59a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4406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22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cd0639b3?vcp=1&amp;pid=e0301b854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分步乘法计数原理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3" name="C_4_BD#136824433?vcp=1&amp;pid=e0301b854&amp;color=101,101,255&amp;vtp=1&amp;bbb=1"/>
          <p:cNvSpPr/>
          <p:nvPr/>
        </p:nvSpPr>
        <p:spPr>
          <a:xfrm>
            <a:off x="539496" y="131485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两个计数原理的联系与区别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4" name="QO_5_BD.9_1#25b9f3853?vcp=1&amp;vop=1&amp;pid=136824433&amp;color=36,64,97&amp;vtp=1&amp;bbb=1"/>
          <p:cNvSpPr/>
          <p:nvPr/>
        </p:nvSpPr>
        <p:spPr>
          <a:xfrm>
            <a:off x="539496" y="181377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有一项活动，需要在3名老师、8名男同学和5名女同学中选人参加.</a:t>
            </a:r>
            <a:endParaRPr lang="en-US" altLang="zh-CN" sz="1800" dirty="0"/>
          </a:p>
        </p:txBody>
      </p:sp>
      <p:sp>
        <p:nvSpPr>
          <p:cNvPr id="5" name="QO_6_BD.10_1#55b0a3eae?vcp=1&amp;vop=1&amp;pid=25b9f3853&amp;color=36,64,97&amp;vtp=1&amp;bbb=1"/>
          <p:cNvSpPr/>
          <p:nvPr/>
        </p:nvSpPr>
        <p:spPr>
          <a:xfrm>
            <a:off x="539496" y="218074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若只需选1人参加，则有多少种不同的选法？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11_1#55b0a3eae?vcp=1&amp;vop=1&amp;pid=25b9f3853&amp;color=36,64,97&amp;vtp=1&amp;bbb=1&amp;hb=1"/>
              <p:cNvSpPr/>
              <p:nvPr/>
            </p:nvSpPr>
            <p:spPr>
              <a:xfrm>
                <a:off x="539496" y="259895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【解】选1人参加，有三类：第一类选老师，有3种不同的选法；第二类选男同学，有8种不同的选法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；第三类选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女同学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，有5种不同的选法.共有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3+8+5=16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11_1#55b0a3eae?vcp=1&amp;vop=1&amp;pid=25b9f38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8951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6_BD.12_1#35056840d?vcp=1&amp;vop=1&amp;pid=25b9f3853&amp;color=36,64,97&amp;vtp=1&amp;bbb=1"/>
          <p:cNvSpPr/>
          <p:nvPr/>
        </p:nvSpPr>
        <p:spPr>
          <a:xfrm>
            <a:off x="539496" y="337473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若需要老师、男同学、女同学各1人参加，则有多少种不同的选法？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6_AN.13_1#35056840d?vcp=1&amp;vop=1&amp;pid=25b9f3853&amp;color=36,64,97&amp;vtp=1&amp;bbb=1&amp;hb=1"/>
              <p:cNvSpPr/>
              <p:nvPr/>
            </p:nvSpPr>
            <p:spPr>
              <a:xfrm>
                <a:off x="539496" y="378322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【解】需要老师、男同学、女同学各1人参加，则分三步，第一步选老师，有3种不同的选法；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第二步选男同学，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8种不同的选法；第三步选女同学，有5种不同的选法.共有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3×8×5=120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8" name="QO_6_AN.13_1#35056840d?vcp=1&amp;vop=1&amp;pid=25b9f38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83226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230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10fdf806?vcp=1&amp;pid=bd237d0f2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3_BD#b10fdf806?vcp=1&amp;pid=bd237d0f2&amp;color=61,88,159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4_BD#8e86ba6e7?vcp=1&amp;pid=b10fdf806&amp;color=101,101,255&amp;vtp=1&amp;bbb=1"/>
          <p:cNvSpPr/>
          <p:nvPr/>
        </p:nvSpPr>
        <p:spPr>
          <a:xfrm>
            <a:off x="539496" y="1469096"/>
            <a:ext cx="11109960" cy="4355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不能正确分步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5" name="QC_5_BD.14_1#a8c7c0e5f?vaa=1&amp;vcp=1&amp;vop=1&amp;pid=8e86ba6e7&amp;color=36,64,97&amp;vtp=1&amp;bbb=1&amp;hb=1"/>
          <p:cNvSpPr/>
          <p:nvPr/>
        </p:nvSpPr>
        <p:spPr>
          <a:xfrm>
            <a:off x="539496" y="1954036"/>
            <a:ext cx="11109960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[湖北部分高中联考协作体2024高二期中]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有3个旅游爱好者分别从4个不同的景点中选择1个游览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的选择方法数为(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6" name="QC_5_AN.16_1#a8c7c0e5f.bracket?vaa=1&amp;vcp=1&amp;vop=1&amp;pid=8e86ba6e7&amp;color=36,64,97&amp;vpa=3&amp;vtp=1"/>
          <p:cNvSpPr/>
          <p:nvPr/>
        </p:nvSpPr>
        <p:spPr>
          <a:xfrm>
            <a:off x="2301621" y="24453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7" name="QC_5_BD.14_2#a8c7c0e5f.choices?vaa=1&amp;vcp=1&amp;vop=1&amp;pid=8e86ba6e7&amp;color=36,64,97&amp;vtp=1&amp;bbb=1"/>
          <p:cNvSpPr/>
          <p:nvPr/>
        </p:nvSpPr>
        <p:spPr>
          <a:xfrm>
            <a:off x="539496" y="2721234"/>
            <a:ext cx="111099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B.64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5_AS.15_1#a8c7c0e5f?vaa=1&amp;vcp=1&amp;vop=1&amp;pid=8e86ba6e7&amp;color=36,64,97&amp;vtp=1&amp;bbb=1&amp;hb=1"/>
              <p:cNvSpPr/>
              <p:nvPr/>
            </p:nvSpPr>
            <p:spPr>
              <a:xfrm>
                <a:off x="539496" y="3084389"/>
                <a:ext cx="11109960" cy="2792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因为每个景点有3个旅游爱好者浏览，共4个景点，所以共有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3×3×3×3=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）不同的选择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没有明确要完成的这件事是什么，导致分步不合理.错解中没有考虑到是每个旅游爱好者选择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景点浏览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（旅游爱好者选景点）且3个旅游爱好者均要浏览景点，导致错误.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第1个旅游爱好者选择景点浏览有4种选法；第2个旅游爱好者选择景点浏览有4种选法；第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3个旅游爱好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者选择景点浏览也有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4种选法.只要这3个旅游爱好者分别选完，就完成了这件事.根据分步乘法计数原理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（种）不同的选择方法.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5_AS.15_1#a8c7c0e5f?vaa=1&amp;vcp=1&amp;vop=1&amp;pid=8e86ba6e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84389"/>
                <a:ext cx="11109960" cy="2792540"/>
              </a:xfrm>
              <a:prstGeom prst="rect">
                <a:avLst/>
              </a:prstGeom>
              <a:blipFill>
                <a:blip r:embed="rId4"/>
                <a:stretch>
                  <a:fillRect l="-1317" r="-1262" b="-48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1924</Words>
  <Application>Microsoft Office PowerPoint</Application>
  <PresentationFormat>宽屏</PresentationFormat>
  <Paragraphs>223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2025-10-21T03:52:08Z</dcterms:created>
  <dcterms:modified xsi:type="dcterms:W3CDTF">2025-10-21T04:30:15Z</dcterms:modified>
  <cp:category/>
  <cp:contentStatus/>
</cp:coreProperties>
</file>